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10/1/2024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552" y="4578343"/>
            <a:ext cx="8534400" cy="17526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4500" dirty="0">
                <a:solidFill>
                  <a:srgbClr val="00B0F0"/>
                </a:solidFill>
              </a:rPr>
              <a:t>TEAM MEMBERS</a:t>
            </a:r>
            <a:r>
              <a:rPr lang="en-US" sz="2800" dirty="0"/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/>
              <a:t>V.MANASA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/>
              <a:t>V.SREEJA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/>
              <a:t>V.POOJITHA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/>
              <a:t>T.MALLESWARI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/>
              <a:t>R.PUJITHA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26" y="642903"/>
            <a:ext cx="10972800" cy="4460942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NEXIOT MINDS</a:t>
            </a:r>
            <a:br>
              <a:rPr lang="en-US" sz="6600" dirty="0">
                <a:latin typeface="Algerian" panose="04020705040A02060702" pitchFamily="82" charset="0"/>
              </a:rPr>
            </a:br>
            <a:r>
              <a:rPr lang="en-US" sz="6600" dirty="0">
                <a:latin typeface="Algerian" panose="04020705040A02060702" pitchFamily="82" charset="0"/>
              </a:rPr>
              <a:t>SINUSSYNC</a:t>
            </a:r>
            <a:br>
              <a:rPr lang="en-US" sz="6600" dirty="0">
                <a:latin typeface="Algerian" panose="04020705040A02060702" pitchFamily="82" charset="0"/>
              </a:rPr>
            </a:br>
            <a:endParaRPr lang="en-US" sz="66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C2C15-492C-F863-8B4F-68032B1EB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6" y="0"/>
            <a:ext cx="11326761" cy="1444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4BA91-8E0A-8E28-5DF2-B5C159953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833" y="3163734"/>
            <a:ext cx="3362616" cy="28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87836" y="1600200"/>
            <a:ext cx="10994564" cy="4709160"/>
          </a:xfrm>
        </p:spPr>
        <p:txBody>
          <a:bodyPr/>
          <a:lstStyle/>
          <a:p>
            <a:pPr lvl="0"/>
            <a:r>
              <a:rPr lang="en-US" dirty="0"/>
              <a:t>Sinusitis is an inflammation of the</a:t>
            </a:r>
          </a:p>
          <a:p>
            <a:pPr marL="137160" lvl="0" indent="0">
              <a:buNone/>
            </a:pPr>
            <a:r>
              <a:rPr lang="en-US" dirty="0"/>
              <a:t>      sinus cavities.</a:t>
            </a:r>
          </a:p>
          <a:p>
            <a:pPr lvl="0"/>
            <a:r>
              <a:rPr lang="en-US" dirty="0"/>
              <a:t>As this is the common medical condition </a:t>
            </a:r>
          </a:p>
          <a:p>
            <a:pPr marL="137160" lvl="0" indent="0">
              <a:buNone/>
            </a:pPr>
            <a:r>
              <a:rPr lang="en-US" dirty="0"/>
              <a:t>      caused by infections , allergies , or structural</a:t>
            </a:r>
          </a:p>
          <a:p>
            <a:pPr marL="137160" lvl="0" indent="0">
              <a:buNone/>
            </a:pPr>
            <a:r>
              <a:rPr lang="en-US" dirty="0"/>
              <a:t>      issues.</a:t>
            </a:r>
          </a:p>
          <a:p>
            <a:pPr lvl="0"/>
            <a:r>
              <a:rPr lang="en-US" dirty="0"/>
              <a:t>As our project focuses on collecting data</a:t>
            </a:r>
          </a:p>
          <a:p>
            <a:pPr marL="137160" lvl="0" indent="0">
              <a:buNone/>
            </a:pPr>
            <a:r>
              <a:rPr lang="en-US" dirty="0"/>
              <a:t>     from the nasal passages of patients to understand</a:t>
            </a:r>
          </a:p>
          <a:p>
            <a:pPr marL="137160" lvl="0" indent="0">
              <a:buNone/>
            </a:pPr>
            <a:r>
              <a:rPr lang="en-US" dirty="0"/>
              <a:t>     the underlying causes and symptoms of sinusitis.</a:t>
            </a:r>
          </a:p>
          <a:p>
            <a:pPr lvl="0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INTRODUCTION</a:t>
            </a:r>
          </a:p>
        </p:txBody>
      </p:sp>
      <p:pic>
        <p:nvPicPr>
          <p:cNvPr id="1026" name="Picture 2" descr="Sinus Infection (Sinusitis): Causes, Symptoms &amp; Treatment">
            <a:extLst>
              <a:ext uri="{FF2B5EF4-FFF2-40B4-BE49-F238E27FC236}">
                <a16:creationId xmlns:a16="http://schemas.microsoft.com/office/drawing/2014/main" id="{F7E92DEB-EA0A-FC9C-8CF2-481032B4E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4" y="1066800"/>
            <a:ext cx="3667126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85110-17F8-A512-7525-C4E95E22D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72" y="1600200"/>
            <a:ext cx="11030028" cy="4709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Due to an inaccurate diagnosis due to </a:t>
            </a:r>
          </a:p>
          <a:p>
            <a:pPr marL="137160" indent="0">
              <a:buNone/>
            </a:pPr>
            <a:r>
              <a:rPr lang="en-US" dirty="0"/>
              <a:t>      the similarity of symptoms with other</a:t>
            </a:r>
          </a:p>
          <a:p>
            <a:pPr marL="137160" indent="0">
              <a:buNone/>
            </a:pPr>
            <a:r>
              <a:rPr lang="en-US" dirty="0"/>
              <a:t>       respiratory conditions like common </a:t>
            </a:r>
          </a:p>
          <a:p>
            <a:pPr marL="137160" indent="0">
              <a:buNone/>
            </a:pPr>
            <a:r>
              <a:rPr lang="en-US" dirty="0"/>
              <a:t>       cold or allergies.</a:t>
            </a:r>
          </a:p>
          <a:p>
            <a:r>
              <a:rPr lang="en-US" dirty="0"/>
              <a:t>Many patients are suffering from chronic </a:t>
            </a:r>
          </a:p>
          <a:p>
            <a:pPr marL="137160" indent="0">
              <a:buNone/>
            </a:pPr>
            <a:r>
              <a:rPr lang="en-US" dirty="0"/>
              <a:t>     sinusitis without understanding the </a:t>
            </a:r>
          </a:p>
          <a:p>
            <a:pPr marL="137160" indent="0">
              <a:buNone/>
            </a:pPr>
            <a:r>
              <a:rPr lang="en-US" dirty="0"/>
              <a:t>     underlying cause.</a:t>
            </a:r>
          </a:p>
          <a:p>
            <a:r>
              <a:rPr lang="en-US" dirty="0"/>
              <a:t>The specific triggers of sinusitis , whether</a:t>
            </a:r>
          </a:p>
          <a:p>
            <a:pPr marL="137160" indent="0">
              <a:buNone/>
            </a:pPr>
            <a:r>
              <a:rPr lang="en-US" dirty="0"/>
              <a:t>      they are </a:t>
            </a:r>
            <a:r>
              <a:rPr lang="en-US" dirty="0" err="1"/>
              <a:t>envinormental</a:t>
            </a:r>
            <a:r>
              <a:rPr lang="en-US" dirty="0"/>
              <a:t> , structural , or</a:t>
            </a:r>
          </a:p>
          <a:p>
            <a:pPr marL="137160" indent="0">
              <a:buNone/>
            </a:pPr>
            <a:r>
              <a:rPr lang="en-US" dirty="0"/>
              <a:t>      microbial are not always well-documented.</a:t>
            </a:r>
          </a:p>
          <a:p>
            <a:pPr marL="137160" indent="0">
              <a:buNone/>
            </a:pPr>
            <a:endParaRPr lang="en-US" dirty="0"/>
          </a:p>
        </p:txBody>
      </p:sp>
      <p:pic>
        <p:nvPicPr>
          <p:cNvPr id="2050" name="Picture 2" descr="What Is a Sinus Infection? Symptoms, Causes, Diagnosis, Treatment, and  Prevention">
            <a:extLst>
              <a:ext uri="{FF2B5EF4-FFF2-40B4-BE49-F238E27FC236}">
                <a16:creationId xmlns:a16="http://schemas.microsoft.com/office/drawing/2014/main" id="{1EF092FF-19B1-0282-E341-78EC166F6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854" y="1280161"/>
            <a:ext cx="3732244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1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2D0FF-A9EB-4FDE-CE1E-692CBB8E7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735216" cy="4525963"/>
          </a:xfrm>
        </p:spPr>
        <p:txBody>
          <a:bodyPr/>
          <a:lstStyle/>
          <a:p>
            <a:r>
              <a:rPr lang="en-US" dirty="0"/>
              <a:t>Over the counter(OTC) Medications.</a:t>
            </a:r>
          </a:p>
          <a:p>
            <a:r>
              <a:rPr lang="en-US" dirty="0"/>
              <a:t>Nasal Irrigation (saline rinses).</a:t>
            </a:r>
          </a:p>
          <a:p>
            <a:r>
              <a:rPr lang="en-US" dirty="0"/>
              <a:t>Prescription Medications.</a:t>
            </a:r>
          </a:p>
          <a:p>
            <a:r>
              <a:rPr lang="en-US" dirty="0"/>
              <a:t>Endoscopic Sinus Surgery.</a:t>
            </a:r>
          </a:p>
          <a:p>
            <a:r>
              <a:rPr lang="en-US" dirty="0"/>
              <a:t>Ballon Sinuplasty.</a:t>
            </a:r>
          </a:p>
          <a:p>
            <a:r>
              <a:rPr lang="en-US" dirty="0"/>
              <a:t>Allergy Management.</a:t>
            </a:r>
          </a:p>
          <a:p>
            <a:r>
              <a:rPr lang="en-US" dirty="0"/>
              <a:t>Lifestyle changes and Home Remedies.</a:t>
            </a:r>
          </a:p>
          <a:p>
            <a:r>
              <a:rPr lang="en-US" dirty="0"/>
              <a:t>Imaging and Diagnostic Tools.</a:t>
            </a:r>
            <a:endParaRPr lang="en-IN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1499A9F-0286-43E2-0142-33A6265B41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17701"/>
            <a:ext cx="5384800" cy="38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proposed statements focus on how the project can ease and improve the doctor-patient interaction by using continuous data collection for sinusitis patients.</a:t>
            </a:r>
          </a:p>
          <a:p>
            <a:r>
              <a:rPr lang="en-US" dirty="0"/>
              <a:t>So our project is very helpful for this kind of patients to collect there data and check them before becoming it into serious condition.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4098" name="Picture 2" descr="10 Signs You Have a Sinus Infection ...">
            <a:extLst>
              <a:ext uri="{FF2B5EF4-FFF2-40B4-BE49-F238E27FC236}">
                <a16:creationId xmlns:a16="http://schemas.microsoft.com/office/drawing/2014/main" id="{1D73F54F-8332-7ADA-D8B6-E27488D474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31" y="1800808"/>
            <a:ext cx="4959868" cy="44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8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5B4C6-8B55-609E-6043-B74B95C000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we, collect data on nasal pressure , and humidity from the patient’s nasal passages.</a:t>
            </a:r>
          </a:p>
          <a:p>
            <a:r>
              <a:rPr lang="en-US" dirty="0"/>
              <a:t>Patients monitor their data and when they visit doctor they can show that.</a:t>
            </a:r>
          </a:p>
          <a:p>
            <a:r>
              <a:rPr lang="en-US" dirty="0"/>
              <a:t>Feedback is given  back to the patient through doctor consultation. 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5D8091-AE74-5476-D0D0-C87818A0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PROPOSITION</a:t>
            </a:r>
            <a:endParaRPr lang="en-IN" dirty="0"/>
          </a:p>
        </p:txBody>
      </p:sp>
      <p:pic>
        <p:nvPicPr>
          <p:cNvPr id="1026" name="Picture 2" descr="Sinus Infection Treatment St Louis MO - Sinusitis Festus MO">
            <a:extLst>
              <a:ext uri="{FF2B5EF4-FFF2-40B4-BE49-F238E27FC236}">
                <a16:creationId xmlns:a16="http://schemas.microsoft.com/office/drawing/2014/main" id="{4DA7896F-E341-ED19-867B-6272EB65224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59" y="1600201"/>
            <a:ext cx="3928188" cy="383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2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5399A9-B636-2D5A-02A1-7B49F29F9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77" y="1600200"/>
            <a:ext cx="11010123" cy="4709160"/>
          </a:xfrm>
        </p:spPr>
        <p:txBody>
          <a:bodyPr/>
          <a:lstStyle/>
          <a:p>
            <a:r>
              <a:rPr lang="en-US" dirty="0"/>
              <a:t>In this project we have been using the</a:t>
            </a:r>
          </a:p>
          <a:p>
            <a:pPr marL="137160" indent="0">
              <a:buNone/>
            </a:pPr>
            <a:r>
              <a:rPr lang="en-US" dirty="0"/>
              <a:t>      pressure sensors that which us to </a:t>
            </a:r>
          </a:p>
          <a:p>
            <a:pPr marL="137160" indent="0">
              <a:buNone/>
            </a:pPr>
            <a:r>
              <a:rPr lang="en-US" dirty="0"/>
              <a:t>      collect the real time data by these day </a:t>
            </a:r>
          </a:p>
          <a:p>
            <a:pPr marL="137160" indent="0">
              <a:buNone/>
            </a:pPr>
            <a:r>
              <a:rPr lang="en-US" dirty="0"/>
              <a:t>      to day.</a:t>
            </a:r>
          </a:p>
          <a:p>
            <a:r>
              <a:rPr lang="en-US" dirty="0"/>
              <a:t>In this we used another sensor also that </a:t>
            </a:r>
          </a:p>
          <a:p>
            <a:pPr marL="137160" indent="0">
              <a:buNone/>
            </a:pPr>
            <a:r>
              <a:rPr lang="en-US" dirty="0"/>
              <a:t>     humidity and temperature sensors that help</a:t>
            </a:r>
          </a:p>
          <a:p>
            <a:pPr marL="137160" indent="0">
              <a:buNone/>
            </a:pPr>
            <a:r>
              <a:rPr lang="en-US" dirty="0"/>
              <a:t>     to collect the data according to the climate </a:t>
            </a:r>
          </a:p>
          <a:p>
            <a:pPr marL="137160" indent="0">
              <a:buNone/>
            </a:pPr>
            <a:r>
              <a:rPr lang="en-US" dirty="0"/>
              <a:t>     changes.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4749F-AE8D-E159-AAA2-74451C75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SENSORS</a:t>
            </a:r>
            <a:endParaRPr lang="en-IN" sz="4800" dirty="0"/>
          </a:p>
        </p:txBody>
      </p:sp>
      <p:pic>
        <p:nvPicPr>
          <p:cNvPr id="1026" name="Picture 2" descr="Amazon.com: RP-S40-ST Thin Film Pressure Sensor for Smart High-end for Seat  20g-10kg Intelligent Force Sensitive Resistor Flexible Electronic Pressure  Sensor Force Sensor Scale Weighing Module Tire Water Oil : Industrial &amp;  Scientific">
            <a:extLst>
              <a:ext uri="{FF2B5EF4-FFF2-40B4-BE49-F238E27FC236}">
                <a16:creationId xmlns:a16="http://schemas.microsoft.com/office/drawing/2014/main" id="{6E26AC8E-5876-A57B-D373-1B9EE4C2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779" y="1304925"/>
            <a:ext cx="3616390" cy="186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bots DHT11 Humidity and Temperature ...">
            <a:extLst>
              <a:ext uri="{FF2B5EF4-FFF2-40B4-BE49-F238E27FC236}">
                <a16:creationId xmlns:a16="http://schemas.microsoft.com/office/drawing/2014/main" id="{2E43C2C7-E0B6-A2FE-C500-40A52699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39" y="3669322"/>
            <a:ext cx="347643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4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E20FAE-2A4A-B6ED-D928-4527AFE22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8376"/>
            <a:ext cx="10972800" cy="5310984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01F61-BFD3-E98E-1270-77F7F88B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3976"/>
            <a:ext cx="10972800" cy="1501614"/>
          </a:xfrm>
        </p:spPr>
        <p:txBody>
          <a:bodyPr/>
          <a:lstStyle/>
          <a:p>
            <a:r>
              <a:rPr lang="en-US" dirty="0"/>
              <a:t>ARCHITECTURE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75F77A-74F3-58F2-A571-ABB24264EEC8}"/>
              </a:ext>
            </a:extLst>
          </p:cNvPr>
          <p:cNvSpPr/>
          <p:nvPr/>
        </p:nvSpPr>
        <p:spPr>
          <a:xfrm>
            <a:off x="914401" y="1511559"/>
            <a:ext cx="914400" cy="373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DHT11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0483E-3633-7F04-183C-B491D2FDC250}"/>
              </a:ext>
            </a:extLst>
          </p:cNvPr>
          <p:cNvSpPr/>
          <p:nvPr/>
        </p:nvSpPr>
        <p:spPr>
          <a:xfrm>
            <a:off x="914401" y="2407298"/>
            <a:ext cx="1166326" cy="438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</a:t>
            </a:r>
          </a:p>
          <a:p>
            <a:pPr algn="ctr"/>
            <a:r>
              <a:rPr lang="en-US" dirty="0"/>
              <a:t>SENSOR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89F8ED-3D25-F101-C3A8-5AA54FF302A1}"/>
              </a:ext>
            </a:extLst>
          </p:cNvPr>
          <p:cNvSpPr/>
          <p:nvPr/>
        </p:nvSpPr>
        <p:spPr>
          <a:xfrm>
            <a:off x="3340359" y="1128697"/>
            <a:ext cx="914400" cy="6718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</a:t>
            </a:r>
            <a:endParaRPr lang="en-IN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0025D35-805E-0F43-9DFA-B805F54DFA7A}"/>
              </a:ext>
            </a:extLst>
          </p:cNvPr>
          <p:cNvSpPr/>
          <p:nvPr/>
        </p:nvSpPr>
        <p:spPr>
          <a:xfrm>
            <a:off x="3139751" y="2491899"/>
            <a:ext cx="1315616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F18083-DE22-DA4D-5843-125B27B267FA}"/>
              </a:ext>
            </a:extLst>
          </p:cNvPr>
          <p:cNvSpPr/>
          <p:nvPr/>
        </p:nvSpPr>
        <p:spPr>
          <a:xfrm>
            <a:off x="2575248" y="3845770"/>
            <a:ext cx="2640563" cy="5038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160CB7-E8DF-CE7B-8370-E3F6196C38FB}"/>
              </a:ext>
            </a:extLst>
          </p:cNvPr>
          <p:cNvSpPr/>
          <p:nvPr/>
        </p:nvSpPr>
        <p:spPr>
          <a:xfrm>
            <a:off x="2575248" y="5215812"/>
            <a:ext cx="2640563" cy="429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ANALYSIS</a:t>
            </a:r>
            <a:endParaRPr lang="en-IN" dirty="0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6551FFF-6343-2E22-2275-641E4BF19206}"/>
              </a:ext>
            </a:extLst>
          </p:cNvPr>
          <p:cNvSpPr/>
          <p:nvPr/>
        </p:nvSpPr>
        <p:spPr>
          <a:xfrm>
            <a:off x="8907622" y="2866830"/>
            <a:ext cx="1315616" cy="11243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BLYNK</a:t>
            </a:r>
          </a:p>
          <a:p>
            <a:pPr algn="ctr"/>
            <a:r>
              <a:rPr lang="en-US" dirty="0"/>
              <a:t>CLOUD</a:t>
            </a:r>
            <a:endParaRPr lang="en-IN" dirty="0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7140892-C3FC-5804-34FF-6B9155E37F43}"/>
              </a:ext>
            </a:extLst>
          </p:cNvPr>
          <p:cNvSpPr/>
          <p:nvPr/>
        </p:nvSpPr>
        <p:spPr>
          <a:xfrm>
            <a:off x="5617027" y="3054068"/>
            <a:ext cx="1315615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9A495-27EF-10C8-3F1F-A276A1DFBB1B}"/>
              </a:ext>
            </a:extLst>
          </p:cNvPr>
          <p:cNvSpPr/>
          <p:nvPr/>
        </p:nvSpPr>
        <p:spPr>
          <a:xfrm>
            <a:off x="5791200" y="1236152"/>
            <a:ext cx="914400" cy="5508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DHT11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72CE27-75E5-D2FC-BFD1-BD9FD741CB76}"/>
              </a:ext>
            </a:extLst>
          </p:cNvPr>
          <p:cNvSpPr/>
          <p:nvPr/>
        </p:nvSpPr>
        <p:spPr>
          <a:xfrm>
            <a:off x="8528180" y="1296953"/>
            <a:ext cx="914400" cy="4900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PRESSURE</a:t>
            </a:r>
          </a:p>
          <a:p>
            <a:pPr algn="ctr"/>
            <a:r>
              <a:rPr lang="en-US" sz="1050" dirty="0"/>
              <a:t>SENSOR</a:t>
            </a:r>
            <a:endParaRPr lang="en-IN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9A2CA-1F6B-4317-FB76-2C73F56BF6C6}"/>
              </a:ext>
            </a:extLst>
          </p:cNvPr>
          <p:cNvSpPr/>
          <p:nvPr/>
        </p:nvSpPr>
        <p:spPr>
          <a:xfrm>
            <a:off x="7104483" y="2341369"/>
            <a:ext cx="914400" cy="317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800F63-DDCD-F5FD-CDBF-68086CCEC0D4}"/>
              </a:ext>
            </a:extLst>
          </p:cNvPr>
          <p:cNvSpPr/>
          <p:nvPr/>
        </p:nvSpPr>
        <p:spPr>
          <a:xfrm>
            <a:off x="5791200" y="4546967"/>
            <a:ext cx="914400" cy="503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545310-0A5B-59E2-341E-455D8F7C70AC}"/>
              </a:ext>
            </a:extLst>
          </p:cNvPr>
          <p:cNvSpPr/>
          <p:nvPr/>
        </p:nvSpPr>
        <p:spPr>
          <a:xfrm>
            <a:off x="8907622" y="4546967"/>
            <a:ext cx="1572208" cy="503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ABNORMAL</a:t>
            </a:r>
          </a:p>
          <a:p>
            <a:pPr algn="ctr"/>
            <a:r>
              <a:rPr lang="en-US" dirty="0"/>
              <a:t>VALUES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D41CB-6191-E7CA-766F-1A2BFAB14999}"/>
              </a:ext>
            </a:extLst>
          </p:cNvPr>
          <p:cNvSpPr/>
          <p:nvPr/>
        </p:nvSpPr>
        <p:spPr>
          <a:xfrm>
            <a:off x="8924731" y="5629319"/>
            <a:ext cx="1572208" cy="503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NOTIFICATION</a:t>
            </a:r>
          </a:p>
          <a:p>
            <a:pPr algn="ctr"/>
            <a:r>
              <a:rPr lang="en-US" sz="1050" dirty="0"/>
              <a:t>TO THE</a:t>
            </a:r>
          </a:p>
          <a:p>
            <a:pPr algn="ctr"/>
            <a:r>
              <a:rPr lang="en-US" sz="1050" dirty="0"/>
              <a:t>USER</a:t>
            </a:r>
            <a:endParaRPr lang="en-IN" sz="105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E2B4A5-88AA-FF78-B293-3FC822EC07BA}"/>
              </a:ext>
            </a:extLst>
          </p:cNvPr>
          <p:cNvCxnSpPr>
            <a:cxnSpLocks/>
          </p:cNvCxnSpPr>
          <p:nvPr/>
        </p:nvCxnSpPr>
        <p:spPr>
          <a:xfrm flipV="1">
            <a:off x="1831134" y="1417638"/>
            <a:ext cx="1478902" cy="3119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7D65AD-1953-5FA2-A31E-5523F5E87178}"/>
              </a:ext>
            </a:extLst>
          </p:cNvPr>
          <p:cNvCxnSpPr>
            <a:cxnSpLocks/>
          </p:cNvCxnSpPr>
          <p:nvPr/>
        </p:nvCxnSpPr>
        <p:spPr>
          <a:xfrm flipV="1">
            <a:off x="1903445" y="1639235"/>
            <a:ext cx="1436914" cy="10193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0F90064A-E724-7790-96F7-F87A11D07AAB}"/>
              </a:ext>
            </a:extLst>
          </p:cNvPr>
          <p:cNvSpPr/>
          <p:nvPr/>
        </p:nvSpPr>
        <p:spPr>
          <a:xfrm>
            <a:off x="3555243" y="1819162"/>
            <a:ext cx="484632" cy="6808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44F9E918-2D56-60BD-6499-80724DC45E90}"/>
              </a:ext>
            </a:extLst>
          </p:cNvPr>
          <p:cNvSpPr/>
          <p:nvPr/>
        </p:nvSpPr>
        <p:spPr>
          <a:xfrm>
            <a:off x="3593840" y="3457071"/>
            <a:ext cx="484632" cy="4601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1B0B680-830C-0245-11B4-AD79CB8C3A08}"/>
              </a:ext>
            </a:extLst>
          </p:cNvPr>
          <p:cNvSpPr/>
          <p:nvPr/>
        </p:nvSpPr>
        <p:spPr>
          <a:xfrm>
            <a:off x="3555243" y="4356700"/>
            <a:ext cx="484632" cy="859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2DCE9AEB-EFBE-4570-2946-CE361E93EC2D}"/>
              </a:ext>
            </a:extLst>
          </p:cNvPr>
          <p:cNvSpPr/>
          <p:nvPr/>
        </p:nvSpPr>
        <p:spPr>
          <a:xfrm>
            <a:off x="5191831" y="5050819"/>
            <a:ext cx="1199638" cy="59264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03C3235C-350E-08FA-51E9-7053C83F273F}"/>
              </a:ext>
            </a:extLst>
          </p:cNvPr>
          <p:cNvSpPr/>
          <p:nvPr/>
        </p:nvSpPr>
        <p:spPr>
          <a:xfrm>
            <a:off x="6032518" y="3917229"/>
            <a:ext cx="484632" cy="62973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1F5ADEF3-DAE3-9821-68EC-BC7CBD209D6A}"/>
              </a:ext>
            </a:extLst>
          </p:cNvPr>
          <p:cNvSpPr/>
          <p:nvPr/>
        </p:nvSpPr>
        <p:spPr>
          <a:xfrm>
            <a:off x="6090059" y="2280798"/>
            <a:ext cx="1014424" cy="81215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44C437A-9EB9-A23F-39D5-0DD93A5D16E3}"/>
              </a:ext>
            </a:extLst>
          </p:cNvPr>
          <p:cNvCxnSpPr/>
          <p:nvPr/>
        </p:nvCxnSpPr>
        <p:spPr>
          <a:xfrm>
            <a:off x="8018883" y="2499989"/>
            <a:ext cx="914400" cy="914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686A47E-1C5E-9503-E678-EA9E10D2641B}"/>
              </a:ext>
            </a:extLst>
          </p:cNvPr>
          <p:cNvCxnSpPr>
            <a:cxnSpLocks/>
          </p:cNvCxnSpPr>
          <p:nvPr/>
        </p:nvCxnSpPr>
        <p:spPr>
          <a:xfrm>
            <a:off x="6705600" y="1698171"/>
            <a:ext cx="755779" cy="609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2E6404-7246-9E66-CE36-D78F8D46DA7B}"/>
              </a:ext>
            </a:extLst>
          </p:cNvPr>
          <p:cNvCxnSpPr>
            <a:cxnSpLocks/>
          </p:cNvCxnSpPr>
          <p:nvPr/>
        </p:nvCxnSpPr>
        <p:spPr>
          <a:xfrm flipH="1">
            <a:off x="7620000" y="1686825"/>
            <a:ext cx="908180" cy="6015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429780E7-81E5-E372-1942-752B34988D5E}"/>
              </a:ext>
            </a:extLst>
          </p:cNvPr>
          <p:cNvSpPr/>
          <p:nvPr/>
        </p:nvSpPr>
        <p:spPr>
          <a:xfrm>
            <a:off x="9374436" y="3939931"/>
            <a:ext cx="484632" cy="629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203D12E6-107E-ABE9-68F8-127332FE60D7}"/>
              </a:ext>
            </a:extLst>
          </p:cNvPr>
          <p:cNvSpPr/>
          <p:nvPr/>
        </p:nvSpPr>
        <p:spPr>
          <a:xfrm>
            <a:off x="9468519" y="5064270"/>
            <a:ext cx="484632" cy="5877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20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5DA328-A8B7-244A-2583-4CEB77AC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conclusion , this project presents a novel approach to managing sinusitis by integrating advanced data collection through pressure , temperature , and humidity sensors.</a:t>
            </a:r>
          </a:p>
          <a:p>
            <a:r>
              <a:rPr lang="en-US" dirty="0"/>
              <a:t>By continuously gathering real-time data from patients, the system provides a more accurate and comprehensive understanding of sinus health , enabling both patients and healthcare providers to monitor symptoms more effectively.</a:t>
            </a:r>
          </a:p>
          <a:p>
            <a:r>
              <a:rPr lang="en-US" dirty="0"/>
              <a:t>The collected data is securely stored and analyzed , offering insights that lead to personalized treatments and timely interventions.</a:t>
            </a:r>
          </a:p>
          <a:p>
            <a:pPr marL="137160" indent="0">
              <a:buNone/>
            </a:pPr>
            <a:r>
              <a:rPr lang="en-US"/>
              <a:t>				===THE END===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0BBAD-B553-6873-416B-C811EA51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379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856783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2012-09-20T10:48:20+00:00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1622871</Value>
    </PublishStatusLookup>
    <APAuthor xmlns="4873beb7-5857-4685-be1f-d57550cc96cc">
      <UserInfo>
        <DisplayName>REDMOND\v-luannv</DisplayName>
        <AccountId>92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 xsi:nil="true"/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false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TP103460417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D1C9B0-FE26-433B-8E1A-54CCDFA4EB1D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EEAAAD-F811-4325-83A2-D14EDE05FB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143</TotalTime>
  <Words>446</Words>
  <Application>Microsoft Office PowerPoint</Application>
  <PresentationFormat>Widescreen</PresentationFormat>
  <Paragraphs>80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Arial</vt:lpstr>
      <vt:lpstr>Calibri</vt:lpstr>
      <vt:lpstr>Wingdings</vt:lpstr>
      <vt:lpstr>Wingdings 2</vt:lpstr>
      <vt:lpstr>Wingdings 3</vt:lpstr>
      <vt:lpstr>Medical design template</vt:lpstr>
      <vt:lpstr>NEXIOT MINDS SINUSSYNC </vt:lpstr>
      <vt:lpstr>INTRODUCTION</vt:lpstr>
      <vt:lpstr>PROBLEM STATEMENT</vt:lpstr>
      <vt:lpstr>EXISTING SOLUTIONS</vt:lpstr>
      <vt:lpstr>PROPOSED SOLUTION</vt:lpstr>
      <vt:lpstr>VALUE PROPOSITION</vt:lpstr>
      <vt:lpstr>SENSORS</vt:lpstr>
      <vt:lpstr>ARCHITECTURE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Anuhya P</dc:creator>
  <cp:lastModifiedBy>Anuhya P</cp:lastModifiedBy>
  <cp:revision>4</cp:revision>
  <dcterms:created xsi:type="dcterms:W3CDTF">2024-09-29T09:41:02Z</dcterms:created>
  <dcterms:modified xsi:type="dcterms:W3CDTF">2024-10-01T07:04:59Z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Order">
    <vt:r8>74064500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